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70" r:id="rId5"/>
    <p:sldId id="440" r:id="rId6"/>
    <p:sldId id="374" r:id="rId7"/>
    <p:sldId id="445" r:id="rId8"/>
    <p:sldId id="446" r:id="rId9"/>
    <p:sldId id="351" r:id="rId10"/>
    <p:sldId id="287" r:id="rId11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002F30"/>
    <a:srgbClr val="C9C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94"/>
  </p:normalViewPr>
  <p:slideViewPr>
    <p:cSldViewPr>
      <p:cViewPr varScale="1">
        <p:scale>
          <a:sx n="48" d="100"/>
          <a:sy n="48" d="100"/>
        </p:scale>
        <p:origin x="84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E6C86-9246-4497-99A2-AB0E620C9AF6}" type="datetimeFigureOut">
              <a:rPr lang="el-GR" smtClean="0"/>
              <a:t>16/10/2025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25DE0-778B-4421-86E4-DF6DA3D0FD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2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line on a gray surface&#10;&#10;Description automatically generated">
            <a:extLst>
              <a:ext uri="{FF2B5EF4-FFF2-40B4-BE49-F238E27FC236}">
                <a16:creationId xmlns:a16="http://schemas.microsoft.com/office/drawing/2014/main" id="{2ECBAE56-5466-5B36-5A5E-05520A7F9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a black line&#10;&#10;Description automatically generated">
            <a:extLst>
              <a:ext uri="{FF2B5EF4-FFF2-40B4-BE49-F238E27FC236}">
                <a16:creationId xmlns:a16="http://schemas.microsoft.com/office/drawing/2014/main" id="{968F24A7-E0A2-0BED-09AA-EA0C3CFD7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y rectangular object with a yellow line&#10;&#10;Description automatically generated">
            <a:extLst>
              <a:ext uri="{FF2B5EF4-FFF2-40B4-BE49-F238E27FC236}">
                <a16:creationId xmlns:a16="http://schemas.microsoft.com/office/drawing/2014/main" id="{E886EE43-E550-1096-45DF-1868ACC55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7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5DD5-9A9D-9C6F-57C0-E0426CAF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292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4719A-A0E6-CBAD-7A00-F56F7AA3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26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62A7-B530-D206-D8A9-F7C9ABB08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A9CE0-4B1E-8CA7-3453-FFAF5D22E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39FFC-2583-E2F1-9A99-5DF7EAF11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57CF-E7D2-AA45-83EB-9D2A27F5247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AA46D-1082-CDE9-5684-B17DB5BF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4FB4C-8B92-31D5-8733-224C9FC7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2D52-85D0-B242-853F-730DC1384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7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rectangle with a blue line&#10;&#10;Description automatically generated">
            <a:extLst>
              <a:ext uri="{FF2B5EF4-FFF2-40B4-BE49-F238E27FC236}">
                <a16:creationId xmlns:a16="http://schemas.microsoft.com/office/drawing/2014/main" id="{A24A1AF1-93F5-4666-3B01-F7A625F01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line on a white background&#10;&#10;Description automatically generated">
            <a:extLst>
              <a:ext uri="{FF2B5EF4-FFF2-40B4-BE49-F238E27FC236}">
                <a16:creationId xmlns:a16="http://schemas.microsoft.com/office/drawing/2014/main" id="{B6B68542-7947-B246-EDF4-19CEDA6BD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line on a white background&#10;&#10;Description automatically generated">
            <a:extLst>
              <a:ext uri="{FF2B5EF4-FFF2-40B4-BE49-F238E27FC236}">
                <a16:creationId xmlns:a16="http://schemas.microsoft.com/office/drawing/2014/main" id="{B6B68542-7947-B246-EDF4-19CEDA6BD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4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line on a white background&#10;&#10;Description automatically generated">
            <a:extLst>
              <a:ext uri="{FF2B5EF4-FFF2-40B4-BE49-F238E27FC236}">
                <a16:creationId xmlns:a16="http://schemas.microsoft.com/office/drawing/2014/main" id="{B6B68542-7947-B246-EDF4-19CEDA6BD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9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y rectangular object with a yellow line&#10;&#10;Description automatically generated">
            <a:extLst>
              <a:ext uri="{FF2B5EF4-FFF2-40B4-BE49-F238E27FC236}">
                <a16:creationId xmlns:a16="http://schemas.microsoft.com/office/drawing/2014/main" id="{666645C5-0EFE-C197-CD8F-559D9BF2A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yellow lines&#10;&#10;Description automatically generated">
            <a:extLst>
              <a:ext uri="{FF2B5EF4-FFF2-40B4-BE49-F238E27FC236}">
                <a16:creationId xmlns:a16="http://schemas.microsoft.com/office/drawing/2014/main" id="{683F7681-B18E-3FC3-08E1-39B8A26F7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lines&#10;&#10;Description automatically generated">
            <a:extLst>
              <a:ext uri="{FF2B5EF4-FFF2-40B4-BE49-F238E27FC236}">
                <a16:creationId xmlns:a16="http://schemas.microsoft.com/office/drawing/2014/main" id="{4D16B8A6-A329-F9F1-E325-BB81B4C0B0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3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lines&#10;&#10;Description automatically generated">
            <a:extLst>
              <a:ext uri="{FF2B5EF4-FFF2-40B4-BE49-F238E27FC236}">
                <a16:creationId xmlns:a16="http://schemas.microsoft.com/office/drawing/2014/main" id="{4D16B8A6-A329-F9F1-E325-BB81B4C0B0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20104100" cy="11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rectangle with blue text">
            <a:extLst>
              <a:ext uri="{FF2B5EF4-FFF2-40B4-BE49-F238E27FC236}">
                <a16:creationId xmlns:a16="http://schemas.microsoft.com/office/drawing/2014/main" id="{34C82A1A-D331-7CD0-2749-5B3265DEB0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11"/>
            <a:ext cx="20098041" cy="113127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4" r:id="rId6"/>
    <p:sldLayoutId id="2147483665" r:id="rId7"/>
    <p:sldLayoutId id="2147483668" r:id="rId8"/>
    <p:sldLayoutId id="2147483670" r:id="rId9"/>
    <p:sldLayoutId id="2147483669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projectfuture.gr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4F84086-5108-3B51-CF43-6631649D44C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51515" y="216347"/>
            <a:ext cx="5579669" cy="632866"/>
          </a:xfrm>
          <a:prstGeom prst="rect">
            <a:avLst/>
          </a:prstGeom>
        </p:spPr>
        <p:txBody>
          <a:bodyPr vert="horz" wrap="non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sz="4000" b="1" spc="-10" dirty="0">
                <a:solidFill>
                  <a:srgbClr val="002F30"/>
                </a:solidFill>
                <a:latin typeface="Piraeus Open Serif"/>
                <a:cs typeface="Piraeus Open Serif"/>
              </a:rPr>
              <a:t>Project Future </a:t>
            </a:r>
            <a:r>
              <a:rPr lang="en-US" sz="4000" spc="-10" dirty="0">
                <a:solidFill>
                  <a:srgbClr val="002F30"/>
                </a:solidFill>
                <a:latin typeface="Piraeus Open Serif"/>
                <a:cs typeface="Piraeus Open Serif"/>
              </a:rPr>
              <a:t>12</a:t>
            </a:r>
            <a:r>
              <a:rPr lang="el-GR" sz="4000" spc="-10" baseline="30000" dirty="0" err="1">
                <a:solidFill>
                  <a:srgbClr val="002F30"/>
                </a:solidFill>
                <a:latin typeface="Piraeus Open Serif"/>
                <a:cs typeface="Piraeus Open Serif"/>
              </a:rPr>
              <a:t>ος</a:t>
            </a:r>
            <a:r>
              <a:rPr lang="el-GR" sz="4000" spc="-10" dirty="0">
                <a:solidFill>
                  <a:srgbClr val="002F30"/>
                </a:solidFill>
                <a:latin typeface="Piraeus Open Serif"/>
                <a:cs typeface="Piraeus Open Serif"/>
              </a:rPr>
              <a:t> </a:t>
            </a:r>
            <a:r>
              <a:rPr lang="en-US" sz="4000" spc="-10" dirty="0">
                <a:solidFill>
                  <a:srgbClr val="002F30"/>
                </a:solidFill>
                <a:latin typeface="Piraeus Open Serif"/>
                <a:cs typeface="Piraeus Open Serif"/>
              </a:rPr>
              <a:t>K</a:t>
            </a:r>
            <a:r>
              <a:rPr lang="el-GR" sz="4000" spc="-10" dirty="0" err="1">
                <a:solidFill>
                  <a:srgbClr val="002F30"/>
                </a:solidFill>
                <a:latin typeface="Piraeus Open Serif"/>
                <a:cs typeface="Piraeus Open Serif"/>
              </a:rPr>
              <a:t>ύκλος</a:t>
            </a:r>
            <a:endParaRPr sz="4000" dirty="0">
              <a:solidFill>
                <a:srgbClr val="002F30"/>
              </a:solidFill>
              <a:latin typeface="Piraeus Open Serif"/>
              <a:cs typeface="Piraeus Open Serif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87E01DBA-C274-3E6A-05E2-4FAAA310E9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357866" y="10739646"/>
            <a:ext cx="29590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38100">
              <a:lnSpc>
                <a:spcPts val="2140"/>
              </a:lnSpc>
            </a:pPr>
            <a:fld id="{81D60167-4931-47E6-BA6A-407CBD079E47}" type="slidenum">
              <a:rPr lang="el-GR" spc="-25" smtClean="0">
                <a:solidFill>
                  <a:srgbClr val="002F30"/>
                </a:solidFill>
                <a:latin typeface="Piraeus Open Sans"/>
              </a:rPr>
              <a:pPr marL="38100">
                <a:lnSpc>
                  <a:spcPts val="2140"/>
                </a:lnSpc>
              </a:pPr>
              <a:t>1</a:t>
            </a:fld>
            <a:endParaRPr lang="el-GR" spc="-25" dirty="0">
              <a:solidFill>
                <a:srgbClr val="002F30"/>
              </a:solidFill>
              <a:latin typeface="Piraeus 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2416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C4AE4-3A3D-ADFD-513B-C8D58DEAC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693985-0B57-6167-0919-438395DBA700}"/>
              </a:ext>
            </a:extLst>
          </p:cNvPr>
          <p:cNvSpPr txBox="1">
            <a:spLocks/>
          </p:cNvSpPr>
          <p:nvPr/>
        </p:nvSpPr>
        <p:spPr>
          <a:xfrm>
            <a:off x="2279650" y="963233"/>
            <a:ext cx="10591800" cy="2067684"/>
          </a:xfrm>
          <a:prstGeom prst="rect">
            <a:avLst/>
          </a:prstGeom>
        </p:spPr>
        <p:txBody>
          <a:bodyPr/>
          <a:lstStyle>
            <a:lvl1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lang="el-GR" altLang="el-GR" sz="4618" dirty="0"/>
              <a:t>Καταχώριση Ανακοίνωσης Προγράμματος</a:t>
            </a:r>
            <a:endParaRPr lang="en-US" altLang="el-GR" sz="4618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DD1BD-3E0A-A32F-48E3-2E06CD6A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979" y="1880435"/>
            <a:ext cx="6072142" cy="94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0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CFFDF-3F88-85AD-29A7-BC8A22CDF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354ACA-0484-F857-1F51-C51A37D87C0C}"/>
              </a:ext>
            </a:extLst>
          </p:cNvPr>
          <p:cNvSpPr txBox="1">
            <a:spLocks/>
          </p:cNvSpPr>
          <p:nvPr/>
        </p:nvSpPr>
        <p:spPr>
          <a:xfrm>
            <a:off x="2279650" y="963233"/>
            <a:ext cx="17449800" cy="2067684"/>
          </a:xfrm>
          <a:prstGeom prst="rect">
            <a:avLst/>
          </a:prstGeom>
        </p:spPr>
        <p:txBody>
          <a:bodyPr/>
          <a:lstStyle>
            <a:lvl1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lang="en-US" altLang="el-GR" sz="4618" dirty="0"/>
              <a:t>Key Visuals </a:t>
            </a:r>
            <a:r>
              <a:rPr lang="el-GR" altLang="el-GR" sz="4618" dirty="0"/>
              <a:t>για την εκάστοτε ακαδημία εκπαίδευσης</a:t>
            </a:r>
            <a:r>
              <a:rPr lang="en-US" altLang="el-GR" sz="4618" dirty="0"/>
              <a:t> #1</a:t>
            </a:r>
            <a:r>
              <a:rPr lang="el-GR" altLang="el-GR" sz="4618" dirty="0"/>
              <a:t> </a:t>
            </a:r>
            <a:endParaRPr lang="en-US" altLang="el-GR" sz="4618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C0EBA-BE67-1893-3B24-0495AC2D8134}"/>
              </a:ext>
            </a:extLst>
          </p:cNvPr>
          <p:cNvSpPr txBox="1"/>
          <p:nvPr/>
        </p:nvSpPr>
        <p:spPr>
          <a:xfrm>
            <a:off x="195150" y="9617075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Note:</a:t>
            </a:r>
          </a:p>
          <a:p>
            <a:r>
              <a:rPr lang="el-GR" altLang="el-GR" sz="1800" dirty="0"/>
              <a:t>Μπορούν να λειτουργήσουν σαν βάση για προσαρμογές στα </a:t>
            </a:r>
            <a:r>
              <a:rPr lang="en-US" altLang="el-GR" sz="1800" dirty="0"/>
              <a:t>Social Media.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39C9B8-1A68-EC2E-CAC4-47C81C808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60" y="1957130"/>
            <a:ext cx="19527180" cy="73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8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CEFC7-3F83-060F-20AB-59E5A8CF8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B87549-C35A-4001-8014-926119F20392}"/>
              </a:ext>
            </a:extLst>
          </p:cNvPr>
          <p:cNvSpPr txBox="1">
            <a:spLocks/>
          </p:cNvSpPr>
          <p:nvPr/>
        </p:nvSpPr>
        <p:spPr>
          <a:xfrm>
            <a:off x="2279650" y="963233"/>
            <a:ext cx="17449800" cy="2067684"/>
          </a:xfrm>
          <a:prstGeom prst="rect">
            <a:avLst/>
          </a:prstGeom>
        </p:spPr>
        <p:txBody>
          <a:bodyPr/>
          <a:lstStyle>
            <a:lvl1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lang="en-US" altLang="el-GR" sz="4618" dirty="0"/>
              <a:t>Key Visuals </a:t>
            </a:r>
            <a:r>
              <a:rPr lang="el-GR" altLang="el-GR" sz="4618" dirty="0"/>
              <a:t>για την εκάστοτε ακαδημία εκπαίδευσης</a:t>
            </a:r>
            <a:r>
              <a:rPr lang="en-US" altLang="el-GR" sz="4618" dirty="0"/>
              <a:t> #2</a:t>
            </a:r>
            <a:r>
              <a:rPr lang="el-GR" altLang="el-GR" sz="4618" dirty="0"/>
              <a:t> </a:t>
            </a:r>
            <a:endParaRPr lang="en-US" altLang="el-GR" sz="4618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EA36D-5214-083B-82A3-364F05A1099C}"/>
              </a:ext>
            </a:extLst>
          </p:cNvPr>
          <p:cNvSpPr txBox="1"/>
          <p:nvPr/>
        </p:nvSpPr>
        <p:spPr>
          <a:xfrm>
            <a:off x="195150" y="9617075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Note:</a:t>
            </a:r>
          </a:p>
          <a:p>
            <a:r>
              <a:rPr lang="el-GR" altLang="el-GR" sz="1800" dirty="0"/>
              <a:t>Μπορούν να λειτουργήσουν σαν βάση για προσαρμογές στα </a:t>
            </a:r>
            <a:r>
              <a:rPr lang="en-US" altLang="el-GR" sz="1800" dirty="0"/>
              <a:t>Social Media.</a:t>
            </a:r>
            <a:endParaRPr lang="en-US" dirty="0"/>
          </a:p>
        </p:txBody>
      </p:sp>
      <p:pic>
        <p:nvPicPr>
          <p:cNvPr id="5" name="Picture 4" descr="A person using a computer&#10;&#10;AI-generated content may be incorrect.">
            <a:extLst>
              <a:ext uri="{FF2B5EF4-FFF2-40B4-BE49-F238E27FC236}">
                <a16:creationId xmlns:a16="http://schemas.microsoft.com/office/drawing/2014/main" id="{AA7D73B5-C3DF-FA4B-61ED-C905BDD9E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" y="1884780"/>
            <a:ext cx="4943532" cy="7579895"/>
          </a:xfrm>
          <a:prstGeom prst="rect">
            <a:avLst/>
          </a:prstGeom>
        </p:spPr>
      </p:pic>
      <p:pic>
        <p:nvPicPr>
          <p:cNvPr id="8" name="Picture 7" descr="A person sitting at a desk with a computer&#10;&#10;AI-generated content may be incorrect.">
            <a:extLst>
              <a:ext uri="{FF2B5EF4-FFF2-40B4-BE49-F238E27FC236}">
                <a16:creationId xmlns:a16="http://schemas.microsoft.com/office/drawing/2014/main" id="{7D7C9A62-932E-919B-A77F-8402E15C0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23" y="1997075"/>
            <a:ext cx="4870293" cy="7467600"/>
          </a:xfrm>
          <a:prstGeom prst="rect">
            <a:avLst/>
          </a:prstGeom>
        </p:spPr>
      </p:pic>
      <p:pic>
        <p:nvPicPr>
          <p:cNvPr id="12" name="Picture 11" descr="A person smiling at camera&#10;&#10;AI-generated content may be incorrect.">
            <a:extLst>
              <a:ext uri="{FF2B5EF4-FFF2-40B4-BE49-F238E27FC236}">
                <a16:creationId xmlns:a16="http://schemas.microsoft.com/office/drawing/2014/main" id="{64AE74CA-E321-D2FA-4BC7-8FB03A045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35" y="1997076"/>
            <a:ext cx="4870294" cy="7467601"/>
          </a:xfrm>
          <a:prstGeom prst="rect">
            <a:avLst/>
          </a:prstGeom>
        </p:spPr>
      </p:pic>
      <p:pic>
        <p:nvPicPr>
          <p:cNvPr id="14" name="Picture 13" descr="A person working at a computer&#10;&#10;AI-generated content may be incorrect.">
            <a:extLst>
              <a:ext uri="{FF2B5EF4-FFF2-40B4-BE49-F238E27FC236}">
                <a16:creationId xmlns:a16="http://schemas.microsoft.com/office/drawing/2014/main" id="{ABE2905D-5A91-3996-2E8F-BD1E4C757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450" y="1968835"/>
            <a:ext cx="4870294" cy="746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F3110F-8A2C-E4B0-74A3-C432A665C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460" y="1957130"/>
            <a:ext cx="19527180" cy="73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6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474FD-77BD-7464-9B98-46FCABCA9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3F27B33-6DED-D3F4-84DB-091DDF093DC7}"/>
              </a:ext>
            </a:extLst>
          </p:cNvPr>
          <p:cNvSpPr txBox="1">
            <a:spLocks/>
          </p:cNvSpPr>
          <p:nvPr/>
        </p:nvSpPr>
        <p:spPr>
          <a:xfrm>
            <a:off x="2279650" y="1006475"/>
            <a:ext cx="17449800" cy="2067684"/>
          </a:xfrm>
          <a:prstGeom prst="rect">
            <a:avLst/>
          </a:prstGeom>
        </p:spPr>
        <p:txBody>
          <a:bodyPr/>
          <a:lstStyle>
            <a:lvl1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endParaRPr lang="en-US" altLang="el-GR" sz="4618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90E23-4F25-7956-7D4F-9FC4E09E21DE}"/>
              </a:ext>
            </a:extLst>
          </p:cNvPr>
          <p:cNvSpPr txBox="1">
            <a:spLocks/>
          </p:cNvSpPr>
          <p:nvPr/>
        </p:nvSpPr>
        <p:spPr>
          <a:xfrm>
            <a:off x="2279650" y="963233"/>
            <a:ext cx="17449800" cy="2067684"/>
          </a:xfrm>
          <a:prstGeom prst="rect">
            <a:avLst/>
          </a:prstGeom>
        </p:spPr>
        <p:txBody>
          <a:bodyPr/>
          <a:lstStyle>
            <a:lvl1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lang="en-US" altLang="el-GR" sz="4618" dirty="0"/>
              <a:t>Newsletter </a:t>
            </a:r>
            <a:r>
              <a:rPr lang="el-GR" altLang="el-GR" sz="4618" dirty="0"/>
              <a:t>Ανακοίνωσης Προγράμματος </a:t>
            </a:r>
            <a:r>
              <a:rPr lang="en-US" altLang="el-GR" sz="4618" dirty="0"/>
              <a:t>–</a:t>
            </a:r>
            <a:r>
              <a:rPr lang="el-GR" altLang="el-GR" sz="4618" dirty="0"/>
              <a:t> Νέοι 22-29</a:t>
            </a:r>
            <a:endParaRPr lang="en-US" altLang="el-GR" sz="4618" dirty="0"/>
          </a:p>
        </p:txBody>
      </p:sp>
      <p:pic>
        <p:nvPicPr>
          <p:cNvPr id="9" name="Picture 8" descr="A blue chair and a book&#10;&#10;AI-generated content may be incorrect.">
            <a:extLst>
              <a:ext uri="{FF2B5EF4-FFF2-40B4-BE49-F238E27FC236}">
                <a16:creationId xmlns:a16="http://schemas.microsoft.com/office/drawing/2014/main" id="{0CFE9C3F-CCC7-C8D8-377F-9028FAF80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" y="3030917"/>
            <a:ext cx="5715000" cy="5715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A665AD-732E-EF36-2ADB-6710EC8EB158}"/>
              </a:ext>
            </a:extLst>
          </p:cNvPr>
          <p:cNvSpPr txBox="1"/>
          <p:nvPr/>
        </p:nvSpPr>
        <p:spPr>
          <a:xfrm>
            <a:off x="1671" y="2085966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Εικαστικό</a:t>
            </a:r>
            <a:r>
              <a:rPr lang="en-US" b="1" u="sng" dirty="0"/>
              <a:t>: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451271-EFF3-14C8-102D-6ECA6B74DB48}"/>
              </a:ext>
            </a:extLst>
          </p:cNvPr>
          <p:cNvSpPr txBox="1"/>
          <p:nvPr/>
        </p:nvSpPr>
        <p:spPr>
          <a:xfrm>
            <a:off x="6386095" y="2203747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Κείμενο</a:t>
            </a:r>
            <a:r>
              <a:rPr lang="en-US" b="1" u="sng" dirty="0"/>
              <a:t>: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572D9B-E3C1-6476-79E0-064EB2C145DA}"/>
              </a:ext>
            </a:extLst>
          </p:cNvPr>
          <p:cNvSpPr txBox="1"/>
          <p:nvPr/>
        </p:nvSpPr>
        <p:spPr>
          <a:xfrm>
            <a:off x="6371724" y="2683206"/>
            <a:ext cx="10074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3A3A3A"/>
                </a:solidFill>
                <a:effectLst/>
                <a:latin typeface="Piraeus"/>
              </a:rPr>
              <a:t>Δήλωσε συμμετοχή στον 12ο κύκλο του Project </a:t>
            </a:r>
            <a:r>
              <a:rPr lang="el-GR" b="1" i="0" dirty="0" err="1">
                <a:solidFill>
                  <a:srgbClr val="3A3A3A"/>
                </a:solidFill>
                <a:effectLst/>
                <a:latin typeface="Piraeus"/>
              </a:rPr>
              <a:t>Future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A9B7B1-97AE-900B-1E53-1476DCA64FE9}"/>
              </a:ext>
            </a:extLst>
          </p:cNvPr>
          <p:cNvSpPr txBox="1"/>
          <p:nvPr/>
        </p:nvSpPr>
        <p:spPr>
          <a:xfrm>
            <a:off x="6357353" y="3331892"/>
            <a:ext cx="100744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3A3A3A"/>
                </a:solidFill>
                <a:effectLst/>
                <a:latin typeface="Pireaus"/>
              </a:rPr>
              <a:t>Στην </a:t>
            </a:r>
            <a:r>
              <a:rPr lang="el-GR" b="1" i="0" dirty="0">
                <a:solidFill>
                  <a:srgbClr val="3A3A3A"/>
                </a:solidFill>
                <a:effectLst/>
                <a:latin typeface="Pireaus"/>
              </a:rPr>
              <a:t>Πειραιώς</a:t>
            </a:r>
            <a:r>
              <a:rPr lang="el-GR" b="0" i="0" dirty="0">
                <a:solidFill>
                  <a:srgbClr val="3A3A3A"/>
                </a:solidFill>
                <a:effectLst/>
                <a:latin typeface="Pireaus"/>
              </a:rPr>
              <a:t>, με το </a:t>
            </a:r>
            <a:r>
              <a:rPr lang="el-GR" b="1" i="0" dirty="0">
                <a:solidFill>
                  <a:srgbClr val="3A3A3A"/>
                </a:solidFill>
                <a:effectLst/>
                <a:latin typeface="Pireaus"/>
              </a:rPr>
              <a:t>Project </a:t>
            </a:r>
            <a:r>
              <a:rPr lang="el-GR" b="1" i="0" dirty="0" err="1">
                <a:solidFill>
                  <a:srgbClr val="3A3A3A"/>
                </a:solidFill>
                <a:effectLst/>
                <a:latin typeface="Pireaus"/>
              </a:rPr>
              <a:t>Future</a:t>
            </a:r>
            <a:r>
              <a:rPr lang="el-GR" b="0" i="0" dirty="0">
                <a:solidFill>
                  <a:srgbClr val="3A3A3A"/>
                </a:solidFill>
                <a:effectLst/>
                <a:latin typeface="Pireaus"/>
              </a:rPr>
              <a:t>, που πραγματοποιείται σε συνεργασία με το </a:t>
            </a:r>
            <a:r>
              <a:rPr lang="el-GR" b="1" i="0" dirty="0" err="1">
                <a:solidFill>
                  <a:srgbClr val="3A3A3A"/>
                </a:solidFill>
                <a:effectLst/>
                <a:latin typeface="Pireaus"/>
              </a:rPr>
              <a:t>ReGeneration</a:t>
            </a:r>
            <a:r>
              <a:rPr lang="el-GR" b="0" i="0" dirty="0">
                <a:solidFill>
                  <a:srgbClr val="3A3A3A"/>
                </a:solidFill>
                <a:effectLst/>
                <a:latin typeface="Pireaus"/>
              </a:rPr>
              <a:t>, σου προσφέρουμε τη στήριξη και τις δεξιότητες που χρειάζεσαι μετά την ολοκλήρωση των σπουδών σου για να βρεις τη θέση σου στην αγορά εργασίας</a:t>
            </a:r>
            <a:r>
              <a:rPr lang="en-US" dirty="0">
                <a:solidFill>
                  <a:srgbClr val="3A3A3A"/>
                </a:solidFill>
                <a:latin typeface="Pireaus"/>
              </a:rPr>
              <a:t>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B5C727-B641-8185-7B32-4F34B64562A4}"/>
              </a:ext>
            </a:extLst>
          </p:cNvPr>
          <p:cNvSpPr txBox="1"/>
          <p:nvPr/>
        </p:nvSpPr>
        <p:spPr>
          <a:xfrm>
            <a:off x="6357353" y="4427724"/>
            <a:ext cx="10074442" cy="730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3A3A3A"/>
                </a:solidFill>
                <a:effectLst/>
                <a:latin typeface="Pireaus"/>
              </a:rPr>
              <a:t>Δήλωσε συμμετοχή στον 12ο κύκλο και εξειδικεύσου σε μία από τις </a:t>
            </a:r>
            <a:r>
              <a:rPr lang="el-GR" b="1" i="0" dirty="0">
                <a:solidFill>
                  <a:srgbClr val="3A3A3A"/>
                </a:solidFill>
                <a:effectLst/>
                <a:latin typeface="Pireaus"/>
              </a:rPr>
              <a:t>8 ακαδημίες εκπαίδευσης</a:t>
            </a:r>
            <a:r>
              <a:rPr lang="el-GR" b="0" i="0" dirty="0">
                <a:solidFill>
                  <a:srgbClr val="3A3A3A"/>
                </a:solidFill>
                <a:effectLst/>
                <a:latin typeface="Pireaus"/>
              </a:rPr>
              <a:t> του </a:t>
            </a:r>
            <a:r>
              <a:rPr lang="el-GR" b="0" i="0" dirty="0" err="1">
                <a:solidFill>
                  <a:srgbClr val="3A3A3A"/>
                </a:solidFill>
                <a:effectLst/>
                <a:latin typeface="Pireaus"/>
              </a:rPr>
              <a:t>Business</a:t>
            </a:r>
            <a:r>
              <a:rPr lang="el-GR" b="0" i="0" dirty="0">
                <a:solidFill>
                  <a:srgbClr val="3A3A3A"/>
                </a:solidFill>
                <a:effectLst/>
                <a:latin typeface="Pireaus"/>
              </a:rPr>
              <a:t> και της </a:t>
            </a:r>
            <a:r>
              <a:rPr lang="el-GR" b="0" i="0" dirty="0" err="1">
                <a:solidFill>
                  <a:srgbClr val="3A3A3A"/>
                </a:solidFill>
                <a:effectLst/>
                <a:latin typeface="Pireaus"/>
              </a:rPr>
              <a:t>Tεχνολογίας</a:t>
            </a:r>
            <a:r>
              <a:rPr lang="el-GR" b="0" i="0" dirty="0">
                <a:solidFill>
                  <a:srgbClr val="3A3A3A"/>
                </a:solidFill>
                <a:effectLst/>
                <a:latin typeface="Pireaus"/>
              </a:rPr>
              <a:t>:</a:t>
            </a:r>
            <a:endParaRPr lang="en-US" b="0" i="0" dirty="0">
              <a:solidFill>
                <a:srgbClr val="3A3A3A"/>
              </a:solidFill>
              <a:effectLst/>
              <a:latin typeface="Pireaus"/>
            </a:endParaRPr>
          </a:p>
          <a:p>
            <a:endParaRPr lang="en-US" dirty="0">
              <a:solidFill>
                <a:srgbClr val="3A3A3A"/>
              </a:solidFill>
              <a:latin typeface="Pireaus"/>
            </a:endParaRPr>
          </a:p>
          <a:p>
            <a:pPr marL="285750" marR="0" lvl="0" indent="-28575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Banking Consulting 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2F3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Human Resources Management 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2F3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Digital Marketing &amp; Ecommerce Young Practitioners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2F3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New Product Development in the Food Sector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2F3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Generative AI Technologies &amp; Tools in Practice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2F3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Mobile Development </a:t>
            </a:r>
            <a:r>
              <a:rPr lang="en-US" sz="1600" kern="100" dirty="0">
                <a:solidFill>
                  <a:srgbClr val="002F3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With C#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2F3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Project Management with Agile Specialization &amp; GenAI Tools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2F3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 Engineering and Business Intelligence</a:t>
            </a:r>
          </a:p>
          <a:p>
            <a:pPr marL="285750" marR="0" lvl="0" indent="-28575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600" kern="100" dirty="0">
              <a:solidFill>
                <a:srgbClr val="002F3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l-GR" sz="1600" kern="100" dirty="0">
                <a:solidFill>
                  <a:srgbClr val="002F3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Περισσότερες από </a:t>
            </a:r>
            <a:r>
              <a:rPr lang="el-GR" sz="1600" b="1" kern="100" dirty="0">
                <a:solidFill>
                  <a:srgbClr val="002F3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2.000 επιχειρήσεις </a:t>
            </a:r>
            <a:r>
              <a:rPr lang="el-GR" sz="1600" kern="100" dirty="0">
                <a:solidFill>
                  <a:srgbClr val="002F3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σε περιμένουν να εργαστείς!</a:t>
            </a:r>
          </a:p>
          <a:p>
            <a:pPr algn="l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l-GR" sz="1600" kern="100" dirty="0">
                <a:solidFill>
                  <a:srgbClr val="002F3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Μπες τώρα στο www.projectfuture.gr και δήλωσε συμμετοχή έως </a:t>
            </a:r>
            <a:r>
              <a:rPr lang="el-GR" sz="1600" b="1" kern="100" dirty="0">
                <a:solidFill>
                  <a:srgbClr val="002F3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24/10/2025</a:t>
            </a:r>
            <a:r>
              <a:rPr lang="el-GR" sz="1600" kern="100" dirty="0">
                <a:solidFill>
                  <a:srgbClr val="002F3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και ώρα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l-GR" sz="1600" b="1" kern="100" dirty="0">
                <a:solidFill>
                  <a:srgbClr val="002F3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11:59 π.μ</a:t>
            </a:r>
            <a:r>
              <a:rPr lang="el-GR" sz="1600" kern="100" dirty="0">
                <a:solidFill>
                  <a:srgbClr val="002F3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solidFill>
                <a:srgbClr val="002F3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1600" kern="100" dirty="0">
              <a:solidFill>
                <a:srgbClr val="002F3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07000"/>
              </a:lnSpc>
              <a:defRPr/>
            </a:pPr>
            <a:r>
              <a:rPr lang="el-GR" altLang="el-GR" sz="1600" b="1" dirty="0">
                <a:solidFill>
                  <a:srgbClr val="002F3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Δήλωσε συμμετοχή</a:t>
            </a:r>
            <a:r>
              <a:rPr lang="en-US" altLang="el-GR" sz="1600" b="1" dirty="0">
                <a:solidFill>
                  <a:srgbClr val="002F3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600" b="1" dirty="0">
                <a:solidFill>
                  <a:srgbClr val="002F3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US" altLang="el-GR" sz="1600" b="1" dirty="0">
                <a:solidFill>
                  <a:srgbClr val="002F3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projectfuture.gr</a:t>
            </a:r>
            <a:r>
              <a:rPr lang="el-GR" altLang="el-GR" sz="1600" b="1" dirty="0">
                <a:solidFill>
                  <a:srgbClr val="002F3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  <a:r>
              <a:rPr lang="en-US" altLang="el-GR" sz="1600" b="1" dirty="0">
                <a:solidFill>
                  <a:srgbClr val="002F3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	</a:t>
            </a:r>
            <a:endParaRPr lang="el-GR" altLang="el-GR" sz="1600" dirty="0">
              <a:solidFill>
                <a:srgbClr val="002F3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l-GR" sz="1600" b="0" i="0" u="none" strike="noStrike" kern="100" cap="none" spc="0" normalizeH="0" baseline="0" noProof="0" dirty="0">
              <a:ln>
                <a:noFill/>
              </a:ln>
              <a:solidFill>
                <a:srgbClr val="002F3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b="0" i="0" dirty="0">
              <a:solidFill>
                <a:srgbClr val="3A3A3A"/>
              </a:solidFill>
              <a:effectLst/>
              <a:latin typeface="Pireaus"/>
            </a:endParaRPr>
          </a:p>
          <a:p>
            <a:endParaRPr lang="en-US" dirty="0">
              <a:solidFill>
                <a:srgbClr val="3A3A3A"/>
              </a:solidFill>
              <a:latin typeface="Pireau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3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A7DF3FF8-D8B4-413B-F20B-7805D2BE75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6890125" y="10343167"/>
            <a:ext cx="837993" cy="60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1111007" indent="-427311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709242" indent="-341848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2392939" indent="-341848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3076636" indent="-341848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3760333" indent="-341848" defTabSz="683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4444030" indent="-341848" defTabSz="683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5127727" indent="-341848" defTabSz="683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5811423" indent="-341848" defTabSz="683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fld id="{8DBB57E9-12BC-4C34-8B8B-B554ABA893D0}" type="slidenum">
              <a:rPr lang="en-US" altLang="el-GR"/>
              <a:pPr eaLnBrk="1" hangingPunct="1"/>
              <a:t>6</a:t>
            </a:fld>
            <a:endParaRPr lang="en-US" alt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8620AF-7F64-838E-2D7C-B3A619456DBF}"/>
              </a:ext>
            </a:extLst>
          </p:cNvPr>
          <p:cNvSpPr txBox="1">
            <a:spLocks/>
          </p:cNvSpPr>
          <p:nvPr/>
        </p:nvSpPr>
        <p:spPr>
          <a:xfrm>
            <a:off x="4334466" y="944821"/>
            <a:ext cx="13393652" cy="2067684"/>
          </a:xfrm>
          <a:prstGeom prst="rect">
            <a:avLst/>
          </a:prstGeom>
        </p:spPr>
        <p:txBody>
          <a:bodyPr/>
          <a:lstStyle>
            <a:lvl1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96888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lang="en-US" altLang="el-GR" sz="4618" dirty="0"/>
              <a:t>Facebook/Viber</a:t>
            </a:r>
            <a:r>
              <a:rPr lang="el-GR" altLang="el-GR" sz="4618" dirty="0"/>
              <a:t> (</a:t>
            </a:r>
            <a:r>
              <a:rPr lang="en-US" altLang="el-GR" sz="4618" dirty="0"/>
              <a:t>max 380) / dedicated messages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0FED87A0-A6BA-194A-65FD-8CA8D66A36EA}"/>
              </a:ext>
            </a:extLst>
          </p:cNvPr>
          <p:cNvSpPr txBox="1"/>
          <p:nvPr/>
        </p:nvSpPr>
        <p:spPr>
          <a:xfrm>
            <a:off x="10053238" y="3271261"/>
            <a:ext cx="7031548" cy="1808926"/>
          </a:xfrm>
          <a:prstGeom prst="rect">
            <a:avLst/>
          </a:prstGeom>
        </p:spPr>
        <p:txBody>
          <a:bodyPr lIns="0" tIns="0" rIns="0" bIns="0"/>
          <a:lstStyle/>
          <a:p>
            <a:pPr marL="10098">
              <a:defRPr/>
            </a:pPr>
            <a:endParaRPr sz="5804" dirty="0">
              <a:latin typeface="+mn-lt"/>
              <a:cs typeface="Arial"/>
            </a:endParaRPr>
          </a:p>
        </p:txBody>
      </p:sp>
      <p:sp>
        <p:nvSpPr>
          <p:cNvPr id="15365" name="TextBox 6">
            <a:extLst>
              <a:ext uri="{FF2B5EF4-FFF2-40B4-BE49-F238E27FC236}">
                <a16:creationId xmlns:a16="http://schemas.microsoft.com/office/drawing/2014/main" id="{7E396B52-E3FF-D841-05A9-2B398995A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2759075"/>
            <a:ext cx="12866641" cy="234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Νέος κύκλος </a:t>
            </a:r>
            <a:r>
              <a:rPr kumimoji="0" lang="en-US" sz="200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Project Future</a:t>
            </a:r>
            <a:r>
              <a:rPr kumimoji="0" lang="el-GR" sz="200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el-GR" sz="200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Μπες στο πρόγραμμα, βγες στην αγορά εργασίας.</a:t>
            </a:r>
            <a:br>
              <a:rPr kumimoji="0" lang="el-GR" sz="2000" b="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l-GR" sz="2000" b="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Το 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Project Future</a:t>
            </a:r>
            <a:r>
              <a:rPr kumimoji="0" lang="el-GR" sz="2000" b="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της Πειραιώς, σε συνεργασία με το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ReGeneration</a:t>
            </a:r>
            <a:r>
              <a:rPr kumimoji="0" lang="el-GR" sz="2000" b="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επιστρέφει με τον 12ο κύκλο. Δήλωσε συμμετοχή έως 24/10/2025, εξειδικεύσου σε μία από τις 8 ακαδημίες εκπαίδευσης του </a:t>
            </a:r>
            <a:r>
              <a:rPr lang="en-US" sz="2000" kern="100" dirty="0">
                <a:solidFill>
                  <a:srgbClr val="002F30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usiness</a:t>
            </a:r>
            <a:r>
              <a:rPr kumimoji="0" lang="el-GR" sz="2000" b="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και της 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kumimoji="0" lang="el-GR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εχνολογίας</a:t>
            </a:r>
            <a:r>
              <a:rPr kumimoji="0" lang="el-GR" sz="2000" b="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και βρες τη θέση σου στην αγορά εργασίας. 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2F3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Δήλωσε Συμμετοχή </a:t>
            </a:r>
            <a:br>
              <a:rPr kumimoji="0" lang="el-GR" sz="2000" b="0" i="0" u="none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sz="2000" b="0" i="0" u="sng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kumimoji="0" lang="el-GR" sz="2000" b="0" i="0" u="sng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kumimoji="0" lang="en-US" sz="2000" b="0" i="0" u="sng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kumimoji="0" lang="el-GR" sz="2000" b="0" i="0" u="sng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kumimoji="0" lang="en-US" sz="2000" b="0" i="0" u="sng" strike="noStrike" kern="100" cap="none" spc="0" normalizeH="0" baseline="0" noProof="0" dirty="0" err="1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projectfuture</a:t>
            </a:r>
            <a:r>
              <a:rPr kumimoji="0" lang="el-GR" sz="2000" b="0" i="0" u="sng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kumimoji="0" lang="en-US" sz="2000" b="0" i="0" u="sng" strike="noStrike" kern="100" cap="none" spc="0" normalizeH="0" baseline="0" noProof="0" dirty="0">
                <a:ln>
                  <a:noFill/>
                </a:ln>
                <a:solidFill>
                  <a:srgbClr val="002F30"/>
                </a:solidFill>
                <a:effectLst/>
                <a:uLnTx/>
                <a:uFillTx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</a:t>
            </a:r>
            <a:endParaRPr lang="el-GR" altLang="el-GR" sz="2094" b="1" dirty="0">
              <a:solidFill>
                <a:srgbClr val="002F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ue chair and a book&#10;&#10;AI-generated content may be incorrect.">
            <a:extLst>
              <a:ext uri="{FF2B5EF4-FFF2-40B4-BE49-F238E27FC236}">
                <a16:creationId xmlns:a16="http://schemas.microsoft.com/office/drawing/2014/main" id="{D33EA9AD-D014-4A41-84C7-757EAAF6E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9075"/>
            <a:ext cx="5715000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8BF8A-1BD1-C035-A537-05B027B2AF8A}"/>
              </a:ext>
            </a:extLst>
          </p:cNvPr>
          <p:cNvSpPr txBox="1"/>
          <p:nvPr/>
        </p:nvSpPr>
        <p:spPr>
          <a:xfrm>
            <a:off x="1671" y="2085966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Εικαστικό</a:t>
            </a:r>
            <a:r>
              <a:rPr lang="en-US" b="1" u="sng" dirty="0"/>
              <a:t>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733250-3C22-A358-8D39-B0DC7C49785F}"/>
              </a:ext>
            </a:extLst>
          </p:cNvPr>
          <p:cNvSpPr txBox="1"/>
          <p:nvPr/>
        </p:nvSpPr>
        <p:spPr>
          <a:xfrm>
            <a:off x="6386095" y="2203747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Κείμενο</a:t>
            </a:r>
            <a:r>
              <a:rPr lang="en-US" b="1" u="sng" dirty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67FAF-87A6-E5E4-C131-662BA76D3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42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F3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32cfa8-83ec-4b97-a945-5ee137efb67f">
      <Terms xmlns="http://schemas.microsoft.com/office/infopath/2007/PartnerControls"/>
    </lcf76f155ced4ddcb4097134ff3c332f>
    <TaxCatchAll xmlns="8e3c348b-d097-432b-bfc1-290f7c76665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94F811793260EF44BBBA610AAE0631A1" ma:contentTypeVersion="13" ma:contentTypeDescription="Δημιουργία νέου εγγράφου" ma:contentTypeScope="" ma:versionID="1faeea9b48f36adca819afdde10d7a7d">
  <xsd:schema xmlns:xsd="http://www.w3.org/2001/XMLSchema" xmlns:xs="http://www.w3.org/2001/XMLSchema" xmlns:p="http://schemas.microsoft.com/office/2006/metadata/properties" xmlns:ns2="e632cfa8-83ec-4b97-a945-5ee137efb67f" xmlns:ns3="8e3c348b-d097-432b-bfc1-290f7c76665e" targetNamespace="http://schemas.microsoft.com/office/2006/metadata/properties" ma:root="true" ma:fieldsID="30e86afe5ef582859e1404cadfe6cb9d" ns2:_="" ns3:_="">
    <xsd:import namespace="e632cfa8-83ec-4b97-a945-5ee137efb67f"/>
    <xsd:import namespace="8e3c348b-d097-432b-bfc1-290f7c76665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2cfa8-83ec-4b97-a945-5ee137efb67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9c06331-e422-4912-a6ac-3580f2546a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3c348b-d097-432b-bfc1-290f7c76665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3cfc0a8-2571-45a6-809e-fc8d426aaee2}" ma:internalName="TaxCatchAll" ma:showField="CatchAllData" ma:web="8e3c348b-d097-432b-bfc1-290f7c7666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AC44B2-2337-4CDB-A11D-30E2DEA123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844DF8-E0A9-435A-BBF4-19FA3A0CBCCA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632cfa8-83ec-4b97-a945-5ee137efb67f"/>
    <ds:schemaRef ds:uri="http://www.w3.org/XML/1998/namespace"/>
    <ds:schemaRef ds:uri="8e3c348b-d097-432b-bfc1-290f7c76665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51FFBB-259E-4092-8DCF-D2125C59E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32cfa8-83ec-4b97-a945-5ee137efb67f"/>
    <ds:schemaRef ds:uri="8e3c348b-d097-432b-bfc1-290f7c7666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2484</TotalTime>
  <Words>299</Words>
  <Application>Microsoft Office PowerPoint</Application>
  <PresentationFormat>Προσαρμογή</PresentationFormat>
  <Paragraphs>38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6" baseType="lpstr">
      <vt:lpstr>Aptos</vt:lpstr>
      <vt:lpstr>Arial</vt:lpstr>
      <vt:lpstr>Calibri</vt:lpstr>
      <vt:lpstr>Piraeus</vt:lpstr>
      <vt:lpstr>Piraeus Open Sans</vt:lpstr>
      <vt:lpstr>Piraeus Open Serif</vt:lpstr>
      <vt:lpstr>Pireaus</vt:lpstr>
      <vt:lpstr>Verdana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Powerpoint_PBpresentation_EN</dc:title>
  <dc:creator>Socialab 109</dc:creator>
  <cp:lastModifiedBy>Maria Melioti</cp:lastModifiedBy>
  <cp:revision>143</cp:revision>
  <dcterms:created xsi:type="dcterms:W3CDTF">2024-04-15T09:27:10Z</dcterms:created>
  <dcterms:modified xsi:type="dcterms:W3CDTF">2025-10-16T12:41:18Z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2024-04-15T00:00:00Z</vt:filetime>
  </property>
  <property fmtid="{D5CDD505-2E9C-101B-9397-08002B2CF9AE}" pid="3" name="Creator">
    <vt:lpwstr>Adobe Illustrator 26.3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2024-04-15T00:00:00Z</vt:filetime>
  </property>
  <property fmtid="{D5CDD505-2E9C-101B-9397-08002B2CF9AE}" pid="6" name="Producer">
    <vt:lpwstr>Adobe PDF library 16.07</vt:lpwstr>
  </property>
  <property fmtid="{D5CDD505-2E9C-101B-9397-08002B2CF9AE}" pid="7" name="MSIP_Label_958c1004-b24f-4bde-8aad-2ae45b2e013d_Name">
    <vt:lpwstr>Internal Use</vt:lpwstr>
  </property>
  <property fmtid="{D5CDD505-2E9C-101B-9397-08002B2CF9AE}" pid="8" name="MSIP_Label_958c1004-b24f-4bde-8aad-2ae45b2e013d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0x01010094F811793260EF44BBBA610AAE0631A1</vt:lpwstr>
  </property>
  <property fmtid="{D5CDD505-2E9C-101B-9397-08002B2CF9AE}" pid="11" name="MSIP_Label_958c1004-b24f-4bde-8aad-2ae45b2e013d_Enabled">
    <vt:lpwstr>true</vt:lpwstr>
  </property>
  <property fmtid="{D5CDD505-2E9C-101B-9397-08002B2CF9AE}" pid="12" name="MSIP_Label_958c1004-b24f-4bde-8aad-2ae45b2e013d_SiteId">
    <vt:lpwstr>4f1b3dbb-846d-4206-92b5-ac1cf048dbb2</vt:lpwstr>
  </property>
  <property fmtid="{D5CDD505-2E9C-101B-9397-08002B2CF9AE}" pid="13" name="MSIP_Label_958c1004-b24f-4bde-8aad-2ae45b2e013d_Method">
    <vt:lpwstr>Standard</vt:lpwstr>
  </property>
  <property fmtid="{D5CDD505-2E9C-101B-9397-08002B2CF9AE}" pid="14" name="MSIP_Label_958c1004-b24f-4bde-8aad-2ae45b2e013d_SetDate">
    <vt:lpwstr>2024-06-28T08:33:24Z</vt:lpwstr>
  </property>
  <property fmtid="{D5CDD505-2E9C-101B-9397-08002B2CF9AE}" pid="15" name="MSIP_Label_958c1004-b24f-4bde-8aad-2ae45b2e013d_ActionId">
    <vt:lpwstr>045260b3-0864-42f8-a70d-9c4e1ef964f1</vt:lpwstr>
  </property>
</Properties>
</file>