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4"/>
  </p:sldMasterIdLst>
  <p:notesMasterIdLst>
    <p:notesMasterId r:id="rId6"/>
  </p:notesMasterIdLst>
  <p:handoutMasterIdLst>
    <p:handoutMasterId r:id="rId7"/>
  </p:handoutMasterIdLst>
  <p:sldIdLst>
    <p:sldId id="283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31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9DCAF9ED-07DC-4A11-8D7F-57B35C25682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648" autoAdjust="0"/>
    <p:restoredTop sz="94694" autoAdjust="0"/>
  </p:normalViewPr>
  <p:slideViewPr>
    <p:cSldViewPr snapToGrid="0">
      <p:cViewPr varScale="1">
        <p:scale>
          <a:sx n="149" d="100"/>
          <a:sy n="149" d="100"/>
        </p:scale>
        <p:origin x="232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757"/>
    </p:cViewPr>
  </p:sorterViewPr>
  <p:notesViewPr>
    <p:cSldViewPr snapToGrid="0">
      <p:cViewPr>
        <p:scale>
          <a:sx n="1" d="2"/>
          <a:sy n="1" d="2"/>
        </p:scale>
        <p:origin x="6480" y="20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eorgiou Paraskevas" userId="c3867afe-5b56-4da3-a8c3-c4dca1e6450b" providerId="ADAL" clId="{C3196E16-39D6-45D3-A6DF-28E802CAF5B3}"/>
    <pc:docChg chg="custSel modSld">
      <pc:chgData name="Georgiou Paraskevas" userId="c3867afe-5b56-4da3-a8c3-c4dca1e6450b" providerId="ADAL" clId="{C3196E16-39D6-45D3-A6DF-28E802CAF5B3}" dt="2025-12-18T14:45:36.380" v="339" actId="1035"/>
      <pc:docMkLst>
        <pc:docMk/>
      </pc:docMkLst>
      <pc:sldChg chg="addSp modSp mod">
        <pc:chgData name="Georgiou Paraskevas" userId="c3867afe-5b56-4da3-a8c3-c4dca1e6450b" providerId="ADAL" clId="{C3196E16-39D6-45D3-A6DF-28E802CAF5B3}" dt="2025-12-18T14:45:36.380" v="339" actId="1035"/>
        <pc:sldMkLst>
          <pc:docMk/>
          <pc:sldMk cId="4242039281" sldId="283"/>
        </pc:sldMkLst>
        <pc:spChg chg="mod">
          <ac:chgData name="Georgiou Paraskevas" userId="c3867afe-5b56-4da3-a8c3-c4dca1e6450b" providerId="ADAL" clId="{C3196E16-39D6-45D3-A6DF-28E802CAF5B3}" dt="2025-12-18T14:40:44.324" v="98" actId="1035"/>
          <ac:spMkLst>
            <pc:docMk/>
            <pc:sldMk cId="4242039281" sldId="283"/>
            <ac:spMk id="2" creationId="{954ABE40-AA00-F366-A36A-B3F1AADBF025}"/>
          </ac:spMkLst>
        </pc:spChg>
        <pc:spChg chg="mod">
          <ac:chgData name="Georgiou Paraskevas" userId="c3867afe-5b56-4da3-a8c3-c4dca1e6450b" providerId="ADAL" clId="{C3196E16-39D6-45D3-A6DF-28E802CAF5B3}" dt="2025-12-18T14:41:52.611" v="179" actId="1035"/>
          <ac:spMkLst>
            <pc:docMk/>
            <pc:sldMk cId="4242039281" sldId="283"/>
            <ac:spMk id="3" creationId="{72446868-83F0-CEEF-5E60-6D55C93B523F}"/>
          </ac:spMkLst>
        </pc:spChg>
        <pc:spChg chg="add mod">
          <ac:chgData name="Georgiou Paraskevas" userId="c3867afe-5b56-4da3-a8c3-c4dca1e6450b" providerId="ADAL" clId="{C3196E16-39D6-45D3-A6DF-28E802CAF5B3}" dt="2025-12-18T14:45:36.380" v="339" actId="1035"/>
          <ac:spMkLst>
            <pc:docMk/>
            <pc:sldMk cId="4242039281" sldId="283"/>
            <ac:spMk id="4" creationId="{4C18DAE0-D437-A769-3E7B-8FC60BA34DC1}"/>
          </ac:spMkLst>
        </pc:spChg>
        <pc:spChg chg="mod">
          <ac:chgData name="Georgiou Paraskevas" userId="c3867afe-5b56-4da3-a8c3-c4dca1e6450b" providerId="ADAL" clId="{C3196E16-39D6-45D3-A6DF-28E802CAF5B3}" dt="2025-12-18T14:40:44.324" v="98" actId="1035"/>
          <ac:spMkLst>
            <pc:docMk/>
            <pc:sldMk cId="4242039281" sldId="283"/>
            <ac:spMk id="10" creationId="{650302F9-E9C0-98A0-FF17-DE545EB986EE}"/>
          </ac:spMkLst>
        </pc:spChg>
        <pc:spChg chg="mod">
          <ac:chgData name="Georgiou Paraskevas" userId="c3867afe-5b56-4da3-a8c3-c4dca1e6450b" providerId="ADAL" clId="{C3196E16-39D6-45D3-A6DF-28E802CAF5B3}" dt="2025-12-18T14:41:00.284" v="130" actId="1036"/>
          <ac:spMkLst>
            <pc:docMk/>
            <pc:sldMk cId="4242039281" sldId="283"/>
            <ac:spMk id="11" creationId="{E60D3C36-DC2D-408E-1259-34AB8622DE42}"/>
          </ac:spMkLst>
        </pc:spChg>
        <pc:spChg chg="mod">
          <ac:chgData name="Georgiou Paraskevas" userId="c3867afe-5b56-4da3-a8c3-c4dca1e6450b" providerId="ADAL" clId="{C3196E16-39D6-45D3-A6DF-28E802CAF5B3}" dt="2025-12-18T14:41:47.220" v="164" actId="1038"/>
          <ac:spMkLst>
            <pc:docMk/>
            <pc:sldMk cId="4242039281" sldId="283"/>
            <ac:spMk id="13" creationId="{C8FDA938-FD82-ED59-5F61-1355C14A60F8}"/>
          </ac:spMkLst>
        </pc:spChg>
        <pc:spChg chg="mod">
          <ac:chgData name="Georgiou Paraskevas" userId="c3867afe-5b56-4da3-a8c3-c4dca1e6450b" providerId="ADAL" clId="{C3196E16-39D6-45D3-A6DF-28E802CAF5B3}" dt="2025-12-18T14:40:30.085" v="61" actId="1038"/>
          <ac:spMkLst>
            <pc:docMk/>
            <pc:sldMk cId="4242039281" sldId="283"/>
            <ac:spMk id="21" creationId="{A23E13BA-D0EE-8464-5B31-BFB6A63C9E34}"/>
          </ac:spMkLst>
        </pc:spChg>
        <pc:picChg chg="mod">
          <ac:chgData name="Georgiou Paraskevas" userId="c3867afe-5b56-4da3-a8c3-c4dca1e6450b" providerId="ADAL" clId="{C3196E16-39D6-45D3-A6DF-28E802CAF5B3}" dt="2025-12-18T14:41:39.297" v="159" actId="14100"/>
          <ac:picMkLst>
            <pc:docMk/>
            <pc:sldMk cId="4242039281" sldId="283"/>
            <ac:picMk id="18" creationId="{5F5AD093-C38A-EEAC-1A48-BCC6B46C41FE}"/>
          </ac:picMkLst>
        </pc:picChg>
        <pc:picChg chg="mod">
          <ac:chgData name="Georgiou Paraskevas" userId="c3867afe-5b56-4da3-a8c3-c4dca1e6450b" providerId="ADAL" clId="{C3196E16-39D6-45D3-A6DF-28E802CAF5B3}" dt="2025-12-18T14:40:30.085" v="61" actId="1038"/>
          <ac:picMkLst>
            <pc:docMk/>
            <pc:sldMk cId="4242039281" sldId="283"/>
            <ac:picMk id="19" creationId="{0B06C397-CAAA-2C1F-9E7F-D6E564438245}"/>
          </ac:picMkLst>
        </pc:picChg>
        <pc:picChg chg="mod">
          <ac:chgData name="Georgiou Paraskevas" userId="c3867afe-5b56-4da3-a8c3-c4dca1e6450b" providerId="ADAL" clId="{C3196E16-39D6-45D3-A6DF-28E802CAF5B3}" dt="2025-12-18T14:40:30.085" v="61" actId="1038"/>
          <ac:picMkLst>
            <pc:docMk/>
            <pc:sldMk cId="4242039281" sldId="283"/>
            <ac:picMk id="20" creationId="{E66B63A2-60DD-BDB3-30FD-4E9000AC76FD}"/>
          </ac:picMkLst>
        </pc:picChg>
        <pc:picChg chg="mod">
          <ac:chgData name="Georgiou Paraskevas" userId="c3867afe-5b56-4da3-a8c3-c4dca1e6450b" providerId="ADAL" clId="{C3196E16-39D6-45D3-A6DF-28E802CAF5B3}" dt="2025-12-18T14:40:26.139" v="53" actId="1038"/>
          <ac:picMkLst>
            <pc:docMk/>
            <pc:sldMk cId="4242039281" sldId="283"/>
            <ac:picMk id="23" creationId="{E0F7F2E5-9854-36BF-6735-D24DCE081DDD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976AB79-C677-3DB7-78CF-9305D586148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3AB137-CEA6-0244-F12B-1ECC21172D0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C994AA-C437-4EF4-8BEF-0B832D7FA420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68EC96-C6CC-F2AF-D90F-143F4D20A07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027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B16356-3B28-4AAF-8099-7941810E2475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5DA344-5FA2-43F7-9D95-CA56C82B08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7629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5DA344-5FA2-43F7-9D95-CA56C82B080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8523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0DB3-A8FF-4ABB-9E2E-D960422260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25308"/>
          </a:xfrm>
        </p:spPr>
        <p:txBody>
          <a:bodyPr anchor="b">
            <a:normAutofit/>
          </a:bodyPr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EE0618-75D7-410F-859C-CDF53BC53E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86729"/>
            <a:ext cx="9144000" cy="1135529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800" b="1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237F11-76DB-4DD9-9747-3F38D05BA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59F581-81B0-44B3-ABA5-A25CA4BAE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10D591-ADCF-4300-8282-72AE357F3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565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E5C77-55F8-4677-A96C-E6D3F5545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A064EF-ADDA-4943-8F87-A7469D7997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B0D493-D1E7-4358-95E9-B5B80A49E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E98326-3276-4B9E-960F-10C6677BF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4C3AC2-288D-4FEE-BF80-0EAEDDFAB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895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3333C6A-5417-40BD-BF7A-9405832237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3BCB45-B343-46F6-9718-AA0D68CED1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BDA2A4-FD34-4E17-908F-4367B1E64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B87AE3-776D-451D-AA52-C06B74724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A0C4D5-BE1E-4D6A-9196-E0F9E42B2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214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+ subtitle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3CF0EA4-D201-44E7-3558-D05CB4233E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681E18B-2347-8DB6-2A7F-3EAC100A41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32772C41-A024-2F33-1F04-21E003FA72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5072" y="528320"/>
            <a:ext cx="5028566" cy="3354992"/>
          </a:xfrm>
        </p:spPr>
        <p:txBody>
          <a:bodyPr anchor="b">
            <a:noAutofit/>
          </a:bodyPr>
          <a:lstStyle>
            <a:lvl1pPr algn="l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3BC2DF-9C2A-052C-AD2C-0A8ABAA5037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15072" y="4027992"/>
            <a:ext cx="5028565" cy="1894972"/>
          </a:xfrm>
        </p:spPr>
        <p:txBody>
          <a:bodyPr>
            <a:noAutofit/>
          </a:bodyPr>
          <a:lstStyle>
            <a:lvl1pPr marL="0" indent="0" algn="l">
              <a:buNone/>
              <a:defRPr sz="1800" b="1" cap="all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AA872EE9-FDFB-95A7-3547-DCAA0B51FE2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257326" y="-11576"/>
            <a:ext cx="4946249" cy="6903720"/>
          </a:xfrm>
          <a:custGeom>
            <a:avLst/>
            <a:gdLst>
              <a:gd name="connsiteX0" fmla="*/ 0 w 4977139"/>
              <a:gd name="connsiteY0" fmla="*/ 0 h 6858000"/>
              <a:gd name="connsiteX1" fmla="*/ 4977139 w 4977139"/>
              <a:gd name="connsiteY1" fmla="*/ 0 h 6858000"/>
              <a:gd name="connsiteX2" fmla="*/ 4977139 w 4977139"/>
              <a:gd name="connsiteY2" fmla="*/ 6858000 h 6858000"/>
              <a:gd name="connsiteX3" fmla="*/ 0 w 4977139"/>
              <a:gd name="connsiteY3" fmla="*/ 6858000 h 6858000"/>
              <a:gd name="connsiteX4" fmla="*/ 0 w 4977139"/>
              <a:gd name="connsiteY4" fmla="*/ 0 h 6858000"/>
              <a:gd name="connsiteX0" fmla="*/ 0 w 4977139"/>
              <a:gd name="connsiteY0" fmla="*/ 0 h 6892724"/>
              <a:gd name="connsiteX1" fmla="*/ 4977139 w 4977139"/>
              <a:gd name="connsiteY1" fmla="*/ 0 h 6892724"/>
              <a:gd name="connsiteX2" fmla="*/ 4977139 w 4977139"/>
              <a:gd name="connsiteY2" fmla="*/ 6858000 h 6892724"/>
              <a:gd name="connsiteX3" fmla="*/ 1863524 w 4977139"/>
              <a:gd name="connsiteY3" fmla="*/ 6892724 h 6892724"/>
              <a:gd name="connsiteX4" fmla="*/ 0 w 4977139"/>
              <a:gd name="connsiteY4" fmla="*/ 0 h 6892724"/>
              <a:gd name="connsiteX0" fmla="*/ 0 w 4977139"/>
              <a:gd name="connsiteY0" fmla="*/ 0 h 6892724"/>
              <a:gd name="connsiteX1" fmla="*/ 4977139 w 4977139"/>
              <a:gd name="connsiteY1" fmla="*/ 0 h 6892724"/>
              <a:gd name="connsiteX2" fmla="*/ 4977139 w 4977139"/>
              <a:gd name="connsiteY2" fmla="*/ 6892724 h 6892724"/>
              <a:gd name="connsiteX3" fmla="*/ 1863524 w 4977139"/>
              <a:gd name="connsiteY3" fmla="*/ 6892724 h 6892724"/>
              <a:gd name="connsiteX4" fmla="*/ 0 w 4977139"/>
              <a:gd name="connsiteY4" fmla="*/ 0 h 6892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77139" h="6892724">
                <a:moveTo>
                  <a:pt x="0" y="0"/>
                </a:moveTo>
                <a:lnTo>
                  <a:pt x="4977139" y="0"/>
                </a:lnTo>
                <a:lnTo>
                  <a:pt x="4977139" y="6892724"/>
                </a:lnTo>
                <a:lnTo>
                  <a:pt x="1863524" y="6892724"/>
                </a:lnTo>
                <a:lnTo>
                  <a:pt x="0" y="0"/>
                </a:lnTo>
                <a:close/>
              </a:path>
            </a:pathLst>
          </a:custGeom>
        </p:spPr>
        <p:txBody>
          <a:bodyPr tIns="274320" rIns="274320">
            <a:normAutofit/>
          </a:bodyPr>
          <a:lstStyle>
            <a:lvl1pPr marL="0" indent="0" algn="r">
              <a:buNone/>
              <a:defRPr sz="2000"/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60937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75558-A264-444E-829B-51AAE6B4B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8D9373-37D1-4135-8D34-755E139F79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5E4A6B-1966-4E57-9FB8-8B111E97B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3FC3DD-F2BE-41FF-895B-00129AAB1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1F830C-8424-4FAF-A011-605AE1D14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895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A1BE8-ECC1-4027-B16E-C7BECCA9D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46C7E1-471A-46AA-8068-98E68C0C2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7C9F8F-EC48-4D16-B4C6-023A7B607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9FA5B3-F726-417B-932A-B93E0C8F5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7D21F1-1A24-43EA-AB09-3024C491E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638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16569-B648-4D50-BEB8-E8DAE24D6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0831B3-A1FD-470C-BEEE-4CFB441502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4493"/>
            <a:ext cx="5181600" cy="42524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F34A17-C244-438C-9AE3-FB9B3CE3BD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4493"/>
            <a:ext cx="5181600" cy="42524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CFA3AA-3FC1-4B98-8F99-1726F1AC0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E10883-BACC-41A1-9067-ECFDB937D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7660A2-13C9-4432-A6EB-A4FF3D78F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121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7C843-C993-4E9C-80DD-3620816E5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91A8E3-B066-4511-9C6E-A3435B64DD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734325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E86B63-4102-4802-94D7-F138F80F3E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58237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924765-08A7-4A60-86DC-DC420F60BB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34325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AA2795-EFB6-4000-8F25-FBB62646C0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58237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942CFB-FE12-494A-9C41-3CB90F07B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C3A07E3-59E1-4EBD-9687-4B6ABE96A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F7BB23-7539-4674-8B66-ACEFF9468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208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841DB-C73C-4968-B434-A6AA14DAF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8152BF-92C7-4BF5-A9DB-16A0BF0F5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289DB7-F492-4037-A439-D70F7E556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FA96F1-8B8A-4E83-B3C2-E10DE522A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826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031033-9688-463F-9614-47F2F5BC6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5B8DB2-C14B-45AC-ACAF-8702DF59C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01DA57-8D4E-4075-9460-4F03DF8AA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831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CBE2C-9DAA-489D-AC88-15CBBA8A9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E124BE-E494-445A-A4FB-A2A8F28F0C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2446DE-9A32-4774-9F7C-86678CA90E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00115D-61B3-46D0-B4D3-30C374B52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3C2AFC-D0F8-469F-B1E0-123C2E066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B9BCDA-9EF7-4531-8021-AF7B30751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983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AE558-F89F-4688-94E5-77F37D49F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BCD35AF-8CA2-49BB-BAE9-F29A0186EC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5CAA98-55BD-4118-A8AF-D603060784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BFF4C5-82A8-4AD8-B7E2-2882F6576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60B401-B64F-417B-8AD6-581A22E5E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24BD4C-7149-44BF-8150-F72CAA95A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663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436E0F2-A64B-471E-93C0-8DFE08CC57C8}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C1E3AB1-2A8C-4607-9FAE-D8BDB280FE1A}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6D66059-832F-40B6-A35F-F56C8F38A1E7}"/>
              </a:ext>
            </a:extLst>
          </p:cNvPr>
          <p:cNvCxnSpPr>
            <a:cxnSpLocks/>
          </p:cNvCxnSpPr>
          <p:nvPr/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515E2ED-7EA9-448D-83FA-54C3DF9723BD}"/>
              </a:ext>
            </a:extLst>
          </p:cNvPr>
          <p:cNvCxnSpPr>
            <a:cxnSpLocks/>
          </p:cNvCxnSpPr>
          <p:nvPr/>
        </p:nvCxnSpPr>
        <p:spPr>
          <a:xfrm flipH="1">
            <a:off x="8462964" y="5848350"/>
            <a:ext cx="3729036" cy="100965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0595356-EABD-4767-AC9D-EA21FF115EC0}"/>
              </a:ext>
            </a:extLst>
          </p:cNvPr>
          <p:cNvCxnSpPr>
            <a:cxnSpLocks/>
          </p:cNvCxnSpPr>
          <p:nvPr/>
        </p:nvCxnSpPr>
        <p:spPr>
          <a:xfrm flipH="1">
            <a:off x="11543158" y="1647825"/>
            <a:ext cx="648842" cy="52101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8CD9F06-9628-469C-B788-A894E3E08281}"/>
              </a:ext>
            </a:extLst>
          </p:cNvPr>
          <p:cNvCxnSpPr>
            <a:cxnSpLocks/>
          </p:cNvCxnSpPr>
          <p:nvPr/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550A431-0B61-421B-B4B7-24C0CFF0F938}"/>
              </a:ext>
            </a:extLst>
          </p:cNvPr>
          <p:cNvCxnSpPr>
            <a:cxnSpLocks/>
          </p:cNvCxnSpPr>
          <p:nvPr/>
        </p:nvCxnSpPr>
        <p:spPr>
          <a:xfrm flipH="1" flipV="1">
            <a:off x="6529388" y="-4763"/>
            <a:ext cx="5662612" cy="9319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5B94C5-D205-4339-B029-5D0FD2E5F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533401"/>
            <a:ext cx="9906000" cy="13821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96DC5C-BD34-4CE4-8AA7-A6A4B9516F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3000" y="2009554"/>
            <a:ext cx="9906000" cy="40244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F192A7-D622-449D-9FC2-48FDE4D690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37102" y="6398878"/>
            <a:ext cx="419390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100">
                <a:solidFill>
                  <a:schemeClr val="tx2"/>
                </a:solidFill>
                <a:latin typeface="+mn-lt"/>
              </a:defRPr>
            </a:lvl1pPr>
          </a:lstStyle>
          <a:p>
            <a:fld id="{D6D8061D-18C3-4F4F-85EF-561633F58754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35B93C-2BE9-4847-BFE5-D3CBCC6E94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4429" y="6398878"/>
            <a:ext cx="4497315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b="1" spc="30" baseline="0">
                <a:solidFill>
                  <a:schemeClr val="tx2"/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70A99-395E-4F22-8AAB-6C7EE743D7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2477" y="6398878"/>
            <a:ext cx="470887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100">
                <a:solidFill>
                  <a:schemeClr val="tx2"/>
                </a:solidFill>
                <a:latin typeface="+mn-lt"/>
              </a:defRPr>
            </a:lvl1pPr>
          </a:lstStyle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065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8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SzPct val="8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336">
          <p15:clr>
            <a:srgbClr val="F26B43"/>
          </p15:clr>
        </p15:guide>
        <p15:guide id="4" orient="horz" pos="3984">
          <p15:clr>
            <a:srgbClr val="F26B43"/>
          </p15:clr>
        </p15:guide>
        <p15:guide id="5" pos="336">
          <p15:clr>
            <a:srgbClr val="F26B43"/>
          </p15:clr>
        </p15:guide>
        <p15:guide id="6" pos="7344">
          <p15:clr>
            <a:srgbClr val="F26B43"/>
          </p15:clr>
        </p15:guide>
        <p15:guide id="7" pos="720">
          <p15:clr>
            <a:srgbClr val="F26B43"/>
          </p15:clr>
        </p15:guide>
        <p15:guide id="8" pos="69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C56342E-4A0B-59FA-C12D-AC2D78E467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954ABE40-AA00-F366-A36A-B3F1AADBF0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4292" y="2307361"/>
            <a:ext cx="7590208" cy="1629180"/>
          </a:xfrm>
          <a:noFill/>
        </p:spPr>
        <p:txBody>
          <a:bodyPr>
            <a:noAutofit/>
          </a:bodyPr>
          <a:lstStyle/>
          <a:p>
            <a:pPr algn="ctr"/>
            <a:r>
              <a:rPr lang="el-GR" sz="3600" i="0" cap="none" dirty="0">
                <a:solidFill>
                  <a:schemeClr val="tx1"/>
                </a:solidFill>
                <a:cs typeface="Aharoni" panose="020F0502020204030204" pitchFamily="2" charset="-79"/>
              </a:rPr>
              <a:t>Ισότητα των Φύλων</a:t>
            </a:r>
            <a:r>
              <a:rPr lang="en-US" sz="3600" i="0" cap="none" dirty="0">
                <a:solidFill>
                  <a:schemeClr val="tx1"/>
                </a:solidFill>
                <a:cs typeface="Aharoni" panose="020F0502020204030204" pitchFamily="2" charset="-79"/>
              </a:rPr>
              <a:t> </a:t>
            </a:r>
            <a:br>
              <a:rPr lang="en-US" sz="3600" i="0" cap="none" dirty="0">
                <a:solidFill>
                  <a:schemeClr val="tx1"/>
                </a:solidFill>
                <a:cs typeface="Aharoni" panose="020F0502020204030204" pitchFamily="2" charset="-79"/>
              </a:rPr>
            </a:br>
            <a:r>
              <a:rPr lang="el-GR" sz="3600" i="0" cap="none" dirty="0">
                <a:solidFill>
                  <a:schemeClr val="tx1"/>
                </a:solidFill>
                <a:cs typeface="Aharoni" panose="020F0502020204030204" pitchFamily="2" charset="-79"/>
              </a:rPr>
              <a:t>στην Εργασία και την Ηγεσία: </a:t>
            </a:r>
            <a:br>
              <a:rPr lang="el-GR" sz="3600" i="0" cap="none" dirty="0">
                <a:solidFill>
                  <a:schemeClr val="tx1"/>
                </a:solidFill>
                <a:cs typeface="Aharoni" panose="020F0502020204030204" pitchFamily="2" charset="-79"/>
              </a:rPr>
            </a:br>
            <a:r>
              <a:rPr lang="el-GR" sz="3600" i="0" cap="none" dirty="0">
                <a:solidFill>
                  <a:schemeClr val="tx1"/>
                </a:solidFill>
                <a:cs typeface="Aharoni" panose="020F0502020204030204" pitchFamily="2" charset="-79"/>
              </a:rPr>
              <a:t>Στερεότυπα και Προκλήσεις</a:t>
            </a:r>
            <a:endParaRPr lang="en-US" sz="3600" i="0" cap="none" dirty="0">
              <a:solidFill>
                <a:schemeClr val="tx1"/>
              </a:solidFill>
              <a:cs typeface="Aharoni" panose="020F0502020204030204" pitchFamily="2" charset="-79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446868-83F0-CEEF-5E60-6D55C93B52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4056" y="4021384"/>
            <a:ext cx="8296394" cy="881064"/>
          </a:xfrm>
          <a:noFill/>
        </p:spPr>
        <p:txBody>
          <a:bodyPr anchor="t"/>
          <a:lstStyle/>
          <a:p>
            <a:pPr algn="ctr"/>
            <a:r>
              <a:rPr lang="el-GR" cap="none" dirty="0">
                <a:solidFill>
                  <a:srgbClr val="823136"/>
                </a:solidFill>
              </a:rPr>
              <a:t>Τρίτη, 13 Ιανουαρίου 2026 </a:t>
            </a:r>
            <a:r>
              <a:rPr lang="en-US" cap="none" dirty="0">
                <a:solidFill>
                  <a:srgbClr val="823136"/>
                </a:solidFill>
              </a:rPr>
              <a:t>|</a:t>
            </a:r>
            <a:r>
              <a:rPr lang="el-GR" cap="none" dirty="0">
                <a:solidFill>
                  <a:srgbClr val="823136"/>
                </a:solidFill>
              </a:rPr>
              <a:t> Ώρα: 14:00 – 17:00</a:t>
            </a:r>
          </a:p>
          <a:p>
            <a:pPr algn="ctr"/>
            <a:r>
              <a:rPr lang="el-GR" cap="none" dirty="0">
                <a:solidFill>
                  <a:srgbClr val="823136"/>
                </a:solidFill>
              </a:rPr>
              <a:t>Αίθουσα ΒΥΠ1 (Βιβλιοθήκη και Κέντρο Πληροφόρησης Πανεπιστημίου Πατρών)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96A525-7395-1DC5-EE05-B1758C1B14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481" y="6089670"/>
            <a:ext cx="6206988" cy="58730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50302F9-E9C0-98A0-FF17-DE545EB986EE}"/>
              </a:ext>
            </a:extLst>
          </p:cNvPr>
          <p:cNvSpPr txBox="1"/>
          <p:nvPr/>
        </p:nvSpPr>
        <p:spPr>
          <a:xfrm>
            <a:off x="719772" y="1104691"/>
            <a:ext cx="7052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Πρόσκληση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E60D3C36-DC2D-408E-1259-34AB8622DE42}"/>
              </a:ext>
            </a:extLst>
          </p:cNvPr>
          <p:cNvSpPr txBox="1">
            <a:spLocks/>
          </p:cNvSpPr>
          <p:nvPr/>
        </p:nvSpPr>
        <p:spPr>
          <a:xfrm>
            <a:off x="203200" y="5489042"/>
            <a:ext cx="8591550" cy="671450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80000"/>
              <a:buFont typeface="Arial" panose="020B0604020202020204" pitchFamily="34" charset="0"/>
              <a:buNone/>
              <a:defRPr sz="1800" b="1" kern="1200" cap="all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el-GR" sz="1400" cap="non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Πράξη: «Υπηρεσίες Υποστήριξης Φοιτητών του Πανεπιστημίου Πατρών στην ένταξή τους στην αγορά εργασίας (</a:t>
            </a:r>
            <a:r>
              <a:rPr lang="el-GR" sz="1400" cap="non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Υποδράση</a:t>
            </a:r>
            <a:r>
              <a:rPr lang="el-GR" sz="1400" cap="non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1)» </a:t>
            </a:r>
          </a:p>
          <a:p>
            <a:pPr algn="ctr">
              <a:spcBef>
                <a:spcPts val="0"/>
              </a:spcBef>
            </a:pPr>
            <a:r>
              <a:rPr lang="el-GR" sz="1400" cap="non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Υποέργο 2: «Γραφείο Διασύνδεσης και Επιχειρηματικότητας Πανεπιστημίου Πατρών» - ΦΚ: 83880 / MIS: 6018184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C8FDA938-FD82-ED59-5F61-1355C14A60F8}"/>
              </a:ext>
            </a:extLst>
          </p:cNvPr>
          <p:cNvSpPr txBox="1">
            <a:spLocks/>
          </p:cNvSpPr>
          <p:nvPr/>
        </p:nvSpPr>
        <p:spPr>
          <a:xfrm>
            <a:off x="538385" y="1572689"/>
            <a:ext cx="6674266" cy="630526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80000"/>
              <a:buFont typeface="Arial" panose="020B0604020202020204" pitchFamily="34" charset="0"/>
              <a:buNone/>
              <a:defRPr sz="1800" b="1" kern="1200" cap="all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l-GR" cap="none" dirty="0">
                <a:solidFill>
                  <a:srgbClr val="823136"/>
                </a:solidFill>
              </a:rPr>
              <a:t>Το Γραφείο Διασύνδεσης &amp; Επιχειρηματικότητας του Πανεπιστημίου Πατρών σε συνεργασία με το </a:t>
            </a:r>
            <a:r>
              <a:rPr lang="en-US" cap="none" dirty="0">
                <a:solidFill>
                  <a:srgbClr val="823136"/>
                </a:solidFill>
              </a:rPr>
              <a:t>British Council </a:t>
            </a:r>
            <a:r>
              <a:rPr lang="el-GR" cap="none" dirty="0">
                <a:solidFill>
                  <a:srgbClr val="823136"/>
                </a:solidFill>
              </a:rPr>
              <a:t>σας προσκαλούν στο Σεμινάριο (</a:t>
            </a:r>
            <a:r>
              <a:rPr lang="en-US" cap="none" dirty="0">
                <a:solidFill>
                  <a:srgbClr val="823136"/>
                </a:solidFill>
              </a:rPr>
              <a:t>Workshop)</a:t>
            </a:r>
            <a:endParaRPr lang="en-US" dirty="0">
              <a:solidFill>
                <a:srgbClr val="823136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43B4A31-A87B-5809-7949-97D5D271782D}"/>
              </a:ext>
            </a:extLst>
          </p:cNvPr>
          <p:cNvSpPr txBox="1"/>
          <p:nvPr/>
        </p:nvSpPr>
        <p:spPr>
          <a:xfrm>
            <a:off x="9623307" y="6030485"/>
            <a:ext cx="1415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600" b="1" dirty="0">
                <a:latin typeface="Aptos" panose="020B0004020202020204" pitchFamily="34" charset="0"/>
              </a:rPr>
              <a:t>Δήλωση συμμετοχής</a:t>
            </a:r>
            <a:endParaRPr lang="en-US" sz="1200" b="1" dirty="0">
              <a:latin typeface="Aptos" panose="020B0004020202020204" pitchFamily="34" charset="0"/>
            </a:endParaRPr>
          </a:p>
        </p:txBody>
      </p:sp>
      <p:pic>
        <p:nvPicPr>
          <p:cNvPr id="8" name="Picture 7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BCC6B3A2-0133-584F-F34F-2B11AADD3B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3063" y="6003260"/>
            <a:ext cx="612000" cy="612000"/>
          </a:xfrm>
          <a:prstGeom prst="rect">
            <a:avLst/>
          </a:prstGeom>
        </p:spPr>
      </p:pic>
      <p:pic>
        <p:nvPicPr>
          <p:cNvPr id="18" name="Picture Placeholder 17">
            <a:extLst>
              <a:ext uri="{FF2B5EF4-FFF2-40B4-BE49-F238E27FC236}">
                <a16:creationId xmlns:a16="http://schemas.microsoft.com/office/drawing/2014/main" id="{5F5AD093-C38A-EEAC-1A48-BCC6B46C41F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19" r="13658"/>
          <a:stretch>
            <a:fillRect/>
          </a:stretch>
        </p:blipFill>
        <p:spPr>
          <a:xfrm>
            <a:off x="6967544" y="1615154"/>
            <a:ext cx="5224456" cy="3999433"/>
          </a:xfrm>
        </p:spPr>
      </p:pic>
      <p:pic>
        <p:nvPicPr>
          <p:cNvPr id="19" name="Picture 18" descr="A logo of a compass&#10;&#10;AI-generated content may be incorrect.">
            <a:extLst>
              <a:ext uri="{FF2B5EF4-FFF2-40B4-BE49-F238E27FC236}">
                <a16:creationId xmlns:a16="http://schemas.microsoft.com/office/drawing/2014/main" id="{0B06C397-CAAA-2C1F-9E7F-D6E56443824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342" y="141966"/>
            <a:ext cx="1159648" cy="720000"/>
          </a:xfrm>
          <a:prstGeom prst="rect">
            <a:avLst/>
          </a:prstGeom>
        </p:spPr>
      </p:pic>
      <p:pic>
        <p:nvPicPr>
          <p:cNvPr id="20" name="Picture 19" descr="A logo with a person holding a cross&#10;&#10;AI-generated content may be incorrect.">
            <a:extLst>
              <a:ext uri="{FF2B5EF4-FFF2-40B4-BE49-F238E27FC236}">
                <a16:creationId xmlns:a16="http://schemas.microsoft.com/office/drawing/2014/main" id="{E66B63A2-60DD-BDB3-30FD-4E9000AC76F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211" y="141966"/>
            <a:ext cx="720000" cy="72000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A23E13BA-D0EE-8464-5B31-BFB6A63C9E34}"/>
              </a:ext>
            </a:extLst>
          </p:cNvPr>
          <p:cNvSpPr txBox="1"/>
          <p:nvPr/>
        </p:nvSpPr>
        <p:spPr>
          <a:xfrm>
            <a:off x="2770731" y="92818"/>
            <a:ext cx="497542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500" b="1" dirty="0"/>
              <a:t>Γραφείο Διασύνδεσης &amp; Επιχειρηματικότητας</a:t>
            </a:r>
          </a:p>
          <a:p>
            <a:r>
              <a:rPr lang="el-GR" sz="1500" dirty="0"/>
              <a:t>Μονάδα Υποστήριξης Φοιτητών</a:t>
            </a:r>
          </a:p>
          <a:p>
            <a:r>
              <a:rPr lang="el-GR" sz="1500" b="1" dirty="0"/>
              <a:t>Πανεπιστήμιο Πατρών </a:t>
            </a:r>
            <a:endParaRPr lang="en-US" sz="1500" b="1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E0F7F2E5-9854-36BF-6735-D24DCE081DD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6665" y="138139"/>
            <a:ext cx="2494882" cy="720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C18DAE0-D437-A769-3E7B-8FC60BA34DC1}"/>
              </a:ext>
            </a:extLst>
          </p:cNvPr>
          <p:cNvSpPr txBox="1"/>
          <p:nvPr/>
        </p:nvSpPr>
        <p:spPr>
          <a:xfrm>
            <a:off x="149554" y="4856316"/>
            <a:ext cx="8511611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1800"/>
              </a:lnSpc>
            </a:pPr>
            <a:r>
              <a:rPr lang="el-GR" sz="1500" dirty="0">
                <a:solidFill>
                  <a:srgbClr val="0E1F2F"/>
                </a:solidFill>
              </a:rPr>
              <a:t>Απευθύνεται σε τελειόφοιτους &amp; απόφοιτους του Πανεπιστημίου Πατρών – </a:t>
            </a:r>
            <a:r>
              <a:rPr lang="el-GR" sz="1500" b="1" dirty="0">
                <a:solidFill>
                  <a:srgbClr val="0E1F2F"/>
                </a:solidFill>
              </a:rPr>
              <a:t>Λόγω του διαδραστικού χαρακτήρα, ο αριθμός των συμμετεχόντων θα είναι περιορισμένος (30 άτομα) και θα τηρηθεί σειρά προτεραιότητας κατά τη δήλωση συμμετοχής</a:t>
            </a:r>
            <a:endParaRPr lang="en-US" sz="1500" b="1" dirty="0">
              <a:solidFill>
                <a:srgbClr val="0E1F2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039281"/>
      </p:ext>
    </p:extLst>
  </p:cSld>
  <p:clrMapOvr>
    <a:masterClrMapping/>
  </p:clrMapOvr>
</p:sld>
</file>

<file path=ppt/theme/theme1.xml><?xml version="1.0" encoding="utf-8"?>
<a:theme xmlns:a="http://schemas.openxmlformats.org/drawingml/2006/main" name="AngleLinesVTI">
  <a:themeElements>
    <a:clrScheme name="Custom 34">
      <a:dk1>
        <a:sysClr val="windowText" lastClr="000000"/>
      </a:dk1>
      <a:lt1>
        <a:sysClr val="window" lastClr="FFFFFF"/>
      </a:lt1>
      <a:dk2>
        <a:srgbClr val="001E2E"/>
      </a:dk2>
      <a:lt2>
        <a:srgbClr val="F0ECEC"/>
      </a:lt2>
      <a:accent1>
        <a:srgbClr val="155767"/>
      </a:accent1>
      <a:accent2>
        <a:srgbClr val="BA9CA0"/>
      </a:accent2>
      <a:accent3>
        <a:srgbClr val="A57931"/>
      </a:accent3>
      <a:accent4>
        <a:srgbClr val="0E577C"/>
      </a:accent4>
      <a:accent5>
        <a:srgbClr val="CC846E"/>
      </a:accent5>
      <a:accent6>
        <a:srgbClr val="93767A"/>
      </a:accent6>
      <a:hlink>
        <a:srgbClr val="0563C1"/>
      </a:hlink>
      <a:folHlink>
        <a:srgbClr val="954F72"/>
      </a:folHlink>
    </a:clrScheme>
    <a:fontScheme name="Walbaum Light Univers Light">
      <a:majorFont>
        <a:latin typeface="Walbaum Display Light"/>
        <a:ea typeface=""/>
        <a:cs typeface=""/>
      </a:majorFont>
      <a:minorFont>
        <a:latin typeface="Univers Condensed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ngleLinesVTI" id="{BC1FC193-C72F-4761-9899-1105EDF6BAE8}" vid="{64612625-F022-44B7-B9FA-9D26DEDBDC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C20BE78-9FDF-401B-B412-3AA10EC5BEA3}">
  <ds:schemaRefs>
    <ds:schemaRef ds:uri="71af3243-3dd4-4a8d-8c0d-dd76da1f02a5"/>
    <ds:schemaRef ds:uri="http://www.w3.org/XML/1998/namespace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purl.org/dc/dcmitype/"/>
    <ds:schemaRef ds:uri="http://schemas.microsoft.com/office/infopath/2007/PartnerControls"/>
    <ds:schemaRef ds:uri="http://purl.org/dc/terms/"/>
    <ds:schemaRef ds:uri="230e9df3-be65-4c73-a93b-d1236ebd677e"/>
    <ds:schemaRef ds:uri="16c05727-aa75-4e4a-9b5f-8a80a1165891"/>
    <ds:schemaRef ds:uri="http://schemas.microsoft.com/sharepoint/v3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1C180A77-4928-484F-9529-F716C85D6A6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0E62E91-3991-445A-ADE0-DB143B39320F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{6FD7AE5E-CE7E-4806-9270-2D9299BEDA5E}tf22797433_win32</Template>
  <TotalTime>825</TotalTime>
  <Words>141</Words>
  <Application>Microsoft Office PowerPoint</Application>
  <PresentationFormat>Widescreen</PresentationFormat>
  <Paragraphs>13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Aharoni</vt:lpstr>
      <vt:lpstr>Aptos</vt:lpstr>
      <vt:lpstr>Arial</vt:lpstr>
      <vt:lpstr>Calibri</vt:lpstr>
      <vt:lpstr>Univers Condensed Light</vt:lpstr>
      <vt:lpstr>Walbaum Display Light</vt:lpstr>
      <vt:lpstr>AngleLinesVTI</vt:lpstr>
      <vt:lpstr>Ισότητα των Φύλων  στην Εργασία και την Ηγεσία:  Στερεότυπα και Προκλήσεις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Georgiou Paraskevas</dc:creator>
  <cp:lastModifiedBy>Georgiou Paraskevas</cp:lastModifiedBy>
  <cp:revision>11</cp:revision>
  <dcterms:created xsi:type="dcterms:W3CDTF">2025-04-04T04:36:22Z</dcterms:created>
  <dcterms:modified xsi:type="dcterms:W3CDTF">2025-12-18T14:45:38Z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